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Crimson Pro"/>
      <p:regular r:id="rId16"/>
    </p:embeddedFont>
    <p:embeddedFont>
      <p:font typeface="Crimson Pro"/>
      <p:regular r:id="rId17"/>
    </p:embeddedFont>
    <p:embeddedFont>
      <p:font typeface="Crimson Pro"/>
      <p:regular r:id="rId18"/>
    </p:embeddedFont>
    <p:embeddedFont>
      <p:font typeface="Crimson Pro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5-1.png>
</file>

<file path=ppt/media/image-5-10.svg>
</file>

<file path=ppt/media/image-5-11.png>
</file>

<file path=ppt/media/image-5-12.svg>
</file>

<file path=ppt/media/image-5-13.png>
</file>

<file path=ppt/media/image-5-14.svg>
</file>

<file path=ppt/media/image-5-15.png>
</file>

<file path=ppt/media/image-5-16.svg>
</file>

<file path=ppt/media/image-5-17.png>
</file>

<file path=ppt/media/image-5-2.svg>
</file>

<file path=ppt/media/image-5-3.png>
</file>

<file path=ppt/media/image-5-4.svg>
</file>

<file path=ppt/media/image-5-5.png>
</file>

<file path=ppt/media/image-5-6.svg>
</file>

<file path=ppt/media/image-5-7.png>
</file>

<file path=ppt/media/image-5-8.svg>
</file>

<file path=ppt/media/image-5-9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oodle.walshcollege.edu/course/view.php?id=12168" TargetMode="External"/><Relationship Id="rId1" Type="http://schemas.openxmlformats.org/officeDocument/2006/relationships/image" Target="../media/image-1-1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svg"/><Relationship Id="rId7" Type="http://schemas.openxmlformats.org/officeDocument/2006/relationships/image" Target="../media/image-5-7.png"/><Relationship Id="rId8" Type="http://schemas.openxmlformats.org/officeDocument/2006/relationships/image" Target="../media/image-5-8.svg"/><Relationship Id="rId9" Type="http://schemas.openxmlformats.org/officeDocument/2006/relationships/image" Target="../media/image-5-9.png"/><Relationship Id="rId10" Type="http://schemas.openxmlformats.org/officeDocument/2006/relationships/image" Target="../media/image-5-10.svg"/><Relationship Id="rId11" Type="http://schemas.openxmlformats.org/officeDocument/2006/relationships/image" Target="../media/image-5-11.png"/><Relationship Id="rId12" Type="http://schemas.openxmlformats.org/officeDocument/2006/relationships/image" Target="../media/image-5-12.svg"/><Relationship Id="rId13" Type="http://schemas.openxmlformats.org/officeDocument/2006/relationships/image" Target="../media/image-5-13.png"/><Relationship Id="rId14" Type="http://schemas.openxmlformats.org/officeDocument/2006/relationships/image" Target="../media/image-5-14.svg"/><Relationship Id="rId15" Type="http://schemas.openxmlformats.org/officeDocument/2006/relationships/image" Target="../media/image-5-15.png"/><Relationship Id="rId16" Type="http://schemas.openxmlformats.org/officeDocument/2006/relationships/image" Target="../media/image-5-16.svg"/><Relationship Id="rId17" Type="http://schemas.openxmlformats.org/officeDocument/2006/relationships/image" Target="../media/image-5-17.png"/><Relationship Id="rId18" Type="http://schemas.openxmlformats.org/officeDocument/2006/relationships/slideLayout" Target="../slideLayouts/slideLayout6.xml"/><Relationship Id="rId1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Pet Vet – Activity Diagram for Medication Purchase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Course: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IT 501 FA2025 VH1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Date: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October 27, 2025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Overview of Scenario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activity diagram models the complete workflow when 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Pet Vet staff member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purchases medications and supplies through an online ordering system. The process encompasses every critical step—from initial browsing through the product catalog to final payment processing and order fulfillment.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64211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Primary Goal: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To demonstrate how the Pet Vet system seamlessly integrates with PayPal's payment infrastructure and the fulfillment department to complete secure online transactions efficiently.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39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Actors &amp; Swimlanes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4639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purchasing process involves coordination between three distinct actors, each represented by their own swimlane in the activity diagram: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27346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8224" y="376178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35E54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3948827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Pet Vet Staff Member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5159454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Initiates the process by browsing the medication catalog, selecting items, and managing the shopping cart through checkout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527346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51396" y="376178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35E54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3948827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51396" y="466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PayPal System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51396" y="5159454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Serves as the payment gateway, handling authorization, verification, and secure transaction processing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527346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74568" y="3761780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35E54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3948827"/>
            <a:ext cx="306110" cy="3061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4568" y="4669036"/>
            <a:ext cx="28888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Fulfillment Department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74568" y="5159454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Receives approved orders, prepares shipments, and sends confirmation notifications to complete the cycle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9613" y="557570"/>
            <a:ext cx="6628209" cy="633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Pet Vet Staff Member Activities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09613" y="1596747"/>
            <a:ext cx="1321117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staff member's workflow follows a logical sequence of actions within their designated swimlane: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09613" y="2149078"/>
            <a:ext cx="202763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01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09613" y="2470666"/>
            <a:ext cx="6504146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6" name="Text 4"/>
          <p:cNvSpPr/>
          <p:nvPr/>
        </p:nvSpPr>
        <p:spPr>
          <a:xfrm>
            <a:off x="709613" y="2617708"/>
            <a:ext cx="3142417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System Login &amp; Initialization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709613" y="3056096"/>
            <a:ext cx="6504146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Staff member accesses the Pet Vet ordering platform with secure credentials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416522" y="2149078"/>
            <a:ext cx="202763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02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416522" y="2470666"/>
            <a:ext cx="6504265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0" name="Text 8"/>
          <p:cNvSpPr/>
          <p:nvPr/>
        </p:nvSpPr>
        <p:spPr>
          <a:xfrm>
            <a:off x="7416522" y="2617708"/>
            <a:ext cx="2944654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Browse Medication Catalog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416522" y="3056096"/>
            <a:ext cx="6504265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Navigate through available medications, supplies, and veterinary products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09613" y="4059555"/>
            <a:ext cx="202763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09613" y="4381143"/>
            <a:ext cx="6504146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4" name="Text 12"/>
          <p:cNvSpPr/>
          <p:nvPr/>
        </p:nvSpPr>
        <p:spPr>
          <a:xfrm>
            <a:off x="709613" y="4528185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Select &amp; Add Items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709613" y="4966573"/>
            <a:ext cx="6504146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Choose specific medication and add to the shopping cart with quantity specifications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7416522" y="4059555"/>
            <a:ext cx="202763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416522" y="4381143"/>
            <a:ext cx="6504265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8" name="Text 16"/>
          <p:cNvSpPr/>
          <p:nvPr/>
        </p:nvSpPr>
        <p:spPr>
          <a:xfrm>
            <a:off x="7416522" y="4528185"/>
            <a:ext cx="25346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Decision Point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7416522" y="4966573"/>
            <a:ext cx="6504265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"Add more items?"</a:t>
            </a:r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If yes → return to browsing. If no → proceed to checkout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709613" y="5970032"/>
            <a:ext cx="202763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05</a:t>
            </a:r>
            <a:endParaRPr lang="en-US" sz="1550" dirty="0"/>
          </a:p>
        </p:txBody>
      </p:sp>
      <p:sp>
        <p:nvSpPr>
          <p:cNvPr id="21" name="Shape 19"/>
          <p:cNvSpPr/>
          <p:nvPr/>
        </p:nvSpPr>
        <p:spPr>
          <a:xfrm>
            <a:off x="709613" y="6291620"/>
            <a:ext cx="6504146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22" name="Text 20"/>
          <p:cNvSpPr/>
          <p:nvPr/>
        </p:nvSpPr>
        <p:spPr>
          <a:xfrm>
            <a:off x="709613" y="6438662"/>
            <a:ext cx="2887742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Payment Method Selection</a:t>
            </a:r>
            <a:endParaRPr lang="en-US" sz="1950" dirty="0"/>
          </a:p>
        </p:txBody>
      </p:sp>
      <p:sp>
        <p:nvSpPr>
          <p:cNvPr id="23" name="Text 21"/>
          <p:cNvSpPr/>
          <p:nvPr/>
        </p:nvSpPr>
        <p:spPr>
          <a:xfrm>
            <a:off x="709613" y="6877050"/>
            <a:ext cx="6504146" cy="648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Choose PayPal as the preferred payment gateway for secure transaction processing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7416522" y="5970032"/>
            <a:ext cx="202763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06</a:t>
            </a:r>
            <a:endParaRPr lang="en-US" sz="1550" dirty="0"/>
          </a:p>
        </p:txBody>
      </p:sp>
      <p:sp>
        <p:nvSpPr>
          <p:cNvPr id="25" name="Shape 23"/>
          <p:cNvSpPr/>
          <p:nvPr/>
        </p:nvSpPr>
        <p:spPr>
          <a:xfrm>
            <a:off x="7416522" y="6291620"/>
            <a:ext cx="6504265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26" name="Text 24"/>
          <p:cNvSpPr/>
          <p:nvPr/>
        </p:nvSpPr>
        <p:spPr>
          <a:xfrm>
            <a:off x="7416522" y="6438662"/>
            <a:ext cx="2697718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Submit Payment Request</a:t>
            </a:r>
            <a:endParaRPr lang="en-US" sz="1950" dirty="0"/>
          </a:p>
        </p:txBody>
      </p:sp>
      <p:sp>
        <p:nvSpPr>
          <p:cNvPr id="27" name="Text 25"/>
          <p:cNvSpPr/>
          <p:nvPr/>
        </p:nvSpPr>
        <p:spPr>
          <a:xfrm>
            <a:off x="7416522" y="6877050"/>
            <a:ext cx="6504265" cy="324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Transmit payment information to PayPal system for authorization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238" y="447199"/>
            <a:ext cx="5270302" cy="508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PayPal &amp; Fulfillment Activities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69238" y="1361956"/>
            <a:ext cx="2439591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835E54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PayPal System</a:t>
            </a:r>
            <a:endParaRPr lang="en-US" sz="19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30198" y="1854815"/>
            <a:ext cx="243959" cy="24395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97756" y="1849755"/>
            <a:ext cx="2180749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Receive Payment Request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97756" y="2266593"/>
            <a:ext cx="6019086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Accept transaction details from Pet Vet system</a:t>
            </a:r>
            <a:endParaRPr lang="en-US" sz="12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0198" y="2857083"/>
            <a:ext cx="243959" cy="24395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97756" y="2852023"/>
            <a:ext cx="2032992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Verification Process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1097756" y="3268861"/>
            <a:ext cx="6019086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Validate payment information and approve or decline based on security checks</a:t>
            </a:r>
            <a:endParaRPr lang="en-US" sz="12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0198" y="3859351"/>
            <a:ext cx="243959" cy="24395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97756" y="3854291"/>
            <a:ext cx="2032992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Send Confirmation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1097756" y="4271129"/>
            <a:ext cx="6019086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Transmit payment authorization back to Pet Vet platform</a:t>
            </a:r>
            <a:endParaRPr lang="en-US" sz="125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30198" y="4861620"/>
            <a:ext cx="243959" cy="24395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97756" y="4856559"/>
            <a:ext cx="2032992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Trigger Fulfillment</a:t>
            </a: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1097756" y="5273397"/>
            <a:ext cx="6019086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Notify fulfillment department of approved order</a:t>
            </a:r>
            <a:endParaRPr lang="en-US" sz="1250" dirty="0"/>
          </a:p>
        </p:txBody>
      </p:sp>
      <p:sp>
        <p:nvSpPr>
          <p:cNvPr id="16" name="Text 10"/>
          <p:cNvSpPr/>
          <p:nvPr/>
        </p:nvSpPr>
        <p:spPr>
          <a:xfrm>
            <a:off x="7521178" y="1361956"/>
            <a:ext cx="2485787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835E54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Fulfillment Department</a:t>
            </a:r>
            <a:endParaRPr lang="en-US" sz="190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582138" y="1854815"/>
            <a:ext cx="243959" cy="243959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049697" y="1849755"/>
            <a:ext cx="2032992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Order Reception</a:t>
            </a:r>
            <a:endParaRPr lang="en-US" sz="1600" dirty="0"/>
          </a:p>
        </p:txBody>
      </p:sp>
      <p:sp>
        <p:nvSpPr>
          <p:cNvPr id="19" name="Text 12"/>
          <p:cNvSpPr/>
          <p:nvPr/>
        </p:nvSpPr>
        <p:spPr>
          <a:xfrm>
            <a:off x="8049697" y="2266593"/>
            <a:ext cx="6019086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Receive notification of approved purchase order</a:t>
            </a:r>
            <a:endParaRPr lang="en-US" sz="1250" dirty="0"/>
          </a:p>
        </p:txBody>
      </p:sp>
      <p:pic>
        <p:nvPicPr>
          <p:cNvPr id="20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582138" y="2857083"/>
            <a:ext cx="243959" cy="243959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8049697" y="2852023"/>
            <a:ext cx="2032992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Package Preparation</a:t>
            </a:r>
            <a:endParaRPr lang="en-US" sz="1600" dirty="0"/>
          </a:p>
        </p:txBody>
      </p:sp>
      <p:sp>
        <p:nvSpPr>
          <p:cNvPr id="22" name="Text 14"/>
          <p:cNvSpPr/>
          <p:nvPr/>
        </p:nvSpPr>
        <p:spPr>
          <a:xfrm>
            <a:off x="8049697" y="3268861"/>
            <a:ext cx="6019086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Gather medications and supplies, prepare for shipment</a:t>
            </a:r>
            <a:endParaRPr lang="en-US" sz="1250" dirty="0"/>
          </a:p>
        </p:txBody>
      </p:sp>
      <p:pic>
        <p:nvPicPr>
          <p:cNvPr id="23" name="Image 6" descr="preencoded.png">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582138" y="3859351"/>
            <a:ext cx="243959" cy="243959"/>
          </a:xfrm>
          <a:prstGeom prst="rect">
            <a:avLst/>
          </a:prstGeom>
        </p:spPr>
      </p:pic>
      <p:sp>
        <p:nvSpPr>
          <p:cNvPr id="24" name="Text 15"/>
          <p:cNvSpPr/>
          <p:nvPr/>
        </p:nvSpPr>
        <p:spPr>
          <a:xfrm>
            <a:off x="8049697" y="3854291"/>
            <a:ext cx="2032992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Ship Order</a:t>
            </a:r>
            <a:endParaRPr lang="en-US" sz="1600" dirty="0"/>
          </a:p>
        </p:txBody>
      </p:sp>
      <p:sp>
        <p:nvSpPr>
          <p:cNvPr id="25" name="Text 16"/>
          <p:cNvSpPr/>
          <p:nvPr/>
        </p:nvSpPr>
        <p:spPr>
          <a:xfrm>
            <a:off x="8049697" y="4271129"/>
            <a:ext cx="6019086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Dispatch package via designated carrier with tracking</a:t>
            </a:r>
            <a:endParaRPr lang="en-US" sz="1250" dirty="0"/>
          </a:p>
        </p:txBody>
      </p:sp>
      <p:pic>
        <p:nvPicPr>
          <p:cNvPr id="26" name="Image 7" descr="preencoded.png">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582138" y="4861620"/>
            <a:ext cx="243959" cy="243959"/>
          </a:xfrm>
          <a:prstGeom prst="rect">
            <a:avLst/>
          </a:prstGeom>
        </p:spPr>
      </p:pic>
      <p:sp>
        <p:nvSpPr>
          <p:cNvPr id="27" name="Text 17"/>
          <p:cNvSpPr/>
          <p:nvPr/>
        </p:nvSpPr>
        <p:spPr>
          <a:xfrm>
            <a:off x="8049697" y="4856559"/>
            <a:ext cx="2032992" cy="254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Confirmation Email</a:t>
            </a:r>
            <a:endParaRPr lang="en-US" sz="1600" dirty="0"/>
          </a:p>
        </p:txBody>
      </p:sp>
      <p:sp>
        <p:nvSpPr>
          <p:cNvPr id="28" name="Text 18"/>
          <p:cNvSpPr/>
          <p:nvPr/>
        </p:nvSpPr>
        <p:spPr>
          <a:xfrm>
            <a:off x="8049697" y="5273397"/>
            <a:ext cx="6019086" cy="520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Send shipment confirmation and tracking details to staff member, completing the process</a:t>
            </a:r>
            <a:endParaRPr lang="en-US" sz="1250" dirty="0"/>
          </a:p>
        </p:txBody>
      </p:sp>
      <p:pic>
        <p:nvPicPr>
          <p:cNvPr id="29" name="Image 8" descr="preencoded.png">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69238" y="6159460"/>
            <a:ext cx="13491924" cy="162639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Activity Diagram – Complete Process Flow</a:t>
            </a:r>
            <a:endParaRPr lang="en-US" sz="4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5182" y="396835"/>
            <a:ext cx="3608427" cy="451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Activity Diagram</a:t>
            </a:r>
            <a:endParaRPr lang="en-US" sz="28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5182" y="1226582"/>
            <a:ext cx="6446520" cy="64465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153412" y="1194197"/>
            <a:ext cx="3979307" cy="230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endParaRPr lang="en-US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3523" y="695087"/>
            <a:ext cx="4025503" cy="503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Process Logic Summary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3523" y="1584603"/>
            <a:ext cx="8639651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activity diagram captures the complete purchasing workflow with precise logical flow: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563523" y="2023229"/>
            <a:ext cx="8639651" cy="1037749"/>
          </a:xfrm>
          <a:prstGeom prst="roundRect">
            <a:avLst>
              <a:gd name="adj" fmla="val 10574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540663" y="2023229"/>
            <a:ext cx="91440" cy="1037749"/>
          </a:xfrm>
          <a:prstGeom prst="roundRect">
            <a:avLst>
              <a:gd name="adj" fmla="val 73961"/>
            </a:avLst>
          </a:prstGeom>
          <a:solidFill>
            <a:srgbClr val="835E54"/>
          </a:solidFill>
          <a:ln/>
        </p:spPr>
      </p:sp>
      <p:sp>
        <p:nvSpPr>
          <p:cNvPr id="6" name="Text 4"/>
          <p:cNvSpPr/>
          <p:nvPr/>
        </p:nvSpPr>
        <p:spPr>
          <a:xfrm>
            <a:off x="815935" y="2207062"/>
            <a:ext cx="2460427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Iterative Shopping Cart Loop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815935" y="2619613"/>
            <a:ext cx="8203406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Staff member can browse and add multiple items through a decision loop before proceeding to checkout</a:t>
            </a:r>
            <a:endParaRPr lang="en-US" sz="1250" dirty="0"/>
          </a:p>
        </p:txBody>
      </p:sp>
      <p:sp>
        <p:nvSpPr>
          <p:cNvPr id="8" name="Shape 6"/>
          <p:cNvSpPr/>
          <p:nvPr/>
        </p:nvSpPr>
        <p:spPr>
          <a:xfrm>
            <a:off x="563523" y="3221950"/>
            <a:ext cx="8639651" cy="1037749"/>
          </a:xfrm>
          <a:prstGeom prst="roundRect">
            <a:avLst>
              <a:gd name="adj" fmla="val 10574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40663" y="3221950"/>
            <a:ext cx="91440" cy="1037749"/>
          </a:xfrm>
          <a:prstGeom prst="roundRect">
            <a:avLst>
              <a:gd name="adj" fmla="val 73961"/>
            </a:avLst>
          </a:prstGeom>
          <a:solidFill>
            <a:srgbClr val="835E54"/>
          </a:solidFill>
          <a:ln/>
        </p:spPr>
      </p:sp>
      <p:sp>
        <p:nvSpPr>
          <p:cNvPr id="10" name="Text 8"/>
          <p:cNvSpPr/>
          <p:nvPr/>
        </p:nvSpPr>
        <p:spPr>
          <a:xfrm>
            <a:off x="815935" y="3405783"/>
            <a:ext cx="2551628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Payment Gateway Integration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815935" y="3818334"/>
            <a:ext cx="8203406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Checkout phase triggers PayPal verification process with approval/decline decision point</a:t>
            </a:r>
            <a:endParaRPr lang="en-US" sz="1250" dirty="0"/>
          </a:p>
        </p:txBody>
      </p:sp>
      <p:sp>
        <p:nvSpPr>
          <p:cNvPr id="12" name="Shape 10"/>
          <p:cNvSpPr/>
          <p:nvPr/>
        </p:nvSpPr>
        <p:spPr>
          <a:xfrm>
            <a:off x="563523" y="4420672"/>
            <a:ext cx="8639651" cy="1037749"/>
          </a:xfrm>
          <a:prstGeom prst="roundRect">
            <a:avLst>
              <a:gd name="adj" fmla="val 10574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540663" y="4420672"/>
            <a:ext cx="91440" cy="1037749"/>
          </a:xfrm>
          <a:prstGeom prst="roundRect">
            <a:avLst>
              <a:gd name="adj" fmla="val 73961"/>
            </a:avLst>
          </a:prstGeom>
          <a:solidFill>
            <a:srgbClr val="835E54"/>
          </a:solidFill>
          <a:ln/>
        </p:spPr>
      </p:sp>
      <p:sp>
        <p:nvSpPr>
          <p:cNvPr id="14" name="Text 12"/>
          <p:cNvSpPr/>
          <p:nvPr/>
        </p:nvSpPr>
        <p:spPr>
          <a:xfrm>
            <a:off x="815935" y="4604504"/>
            <a:ext cx="3025378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Automated Fulfillment Notification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815935" y="5017056"/>
            <a:ext cx="8203406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Upon successful payment authorization, fulfillment receives immediate notification</a:t>
            </a:r>
            <a:endParaRPr lang="en-US" sz="1250" dirty="0"/>
          </a:p>
        </p:txBody>
      </p:sp>
      <p:sp>
        <p:nvSpPr>
          <p:cNvPr id="16" name="Shape 14"/>
          <p:cNvSpPr/>
          <p:nvPr/>
        </p:nvSpPr>
        <p:spPr>
          <a:xfrm>
            <a:off x="563523" y="5619393"/>
            <a:ext cx="8639651" cy="1037749"/>
          </a:xfrm>
          <a:prstGeom prst="roundRect">
            <a:avLst>
              <a:gd name="adj" fmla="val 10574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40663" y="5619393"/>
            <a:ext cx="91440" cy="1037749"/>
          </a:xfrm>
          <a:prstGeom prst="roundRect">
            <a:avLst>
              <a:gd name="adj" fmla="val 73961"/>
            </a:avLst>
          </a:prstGeom>
          <a:solidFill>
            <a:srgbClr val="835E54"/>
          </a:solidFill>
          <a:ln/>
        </p:spPr>
      </p:sp>
      <p:sp>
        <p:nvSpPr>
          <p:cNvPr id="18" name="Text 16"/>
          <p:cNvSpPr/>
          <p:nvPr/>
        </p:nvSpPr>
        <p:spPr>
          <a:xfrm>
            <a:off x="815935" y="5803225"/>
            <a:ext cx="2280047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Closed-Loop Confirmation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815935" y="6215777"/>
            <a:ext cx="8203406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Fulfillment completes the cycle by shipping items and sending confirmation back to the originating user</a:t>
            </a:r>
            <a:endParaRPr lang="en-US" sz="1250" dirty="0"/>
          </a:p>
        </p:txBody>
      </p:sp>
      <p:pic>
        <p:nvPicPr>
          <p:cNvPr id="2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03462" y="1620798"/>
            <a:ext cx="4470916" cy="4470916"/>
          </a:xfrm>
          <a:prstGeom prst="rect">
            <a:avLst/>
          </a:prstGeom>
        </p:spPr>
      </p:pic>
      <p:sp>
        <p:nvSpPr>
          <p:cNvPr id="21" name="Text 18"/>
          <p:cNvSpPr/>
          <p:nvPr/>
        </p:nvSpPr>
        <p:spPr>
          <a:xfrm>
            <a:off x="563523" y="7019330"/>
            <a:ext cx="13503354" cy="515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UML Compliance:</a:t>
            </a:r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diagram follows standard UML notation with proper use of decision nodes, merge nodes, activity flows, and swimlane boundaries to demonstrate accurate logical sequencing.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12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76022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comprehensive activity diagram successfully models the complete online medication purchasing workflow for Pet Vet, demonstrating: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2741176"/>
            <a:ext cx="3664744" cy="2819519"/>
          </a:xfrm>
          <a:prstGeom prst="roundRect">
            <a:avLst>
              <a:gd name="adj" fmla="val 3379"/>
            </a:avLst>
          </a:prstGeom>
          <a:solidFill>
            <a:srgbClr val="FFFCFA"/>
          </a:solidFill>
          <a:ln w="30480">
            <a:solidFill>
              <a:srgbClr val="D1C8C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51084" y="29984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Clear Role Separation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51084" y="3488888"/>
            <a:ext cx="315015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Distinct division of responsibilities across user interface, payment processing, and order fulfillment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2741176"/>
            <a:ext cx="3664863" cy="2819519"/>
          </a:xfrm>
          <a:prstGeom prst="roundRect">
            <a:avLst>
              <a:gd name="adj" fmla="val 3379"/>
            </a:avLst>
          </a:prstGeom>
          <a:solidFill>
            <a:srgbClr val="FFFCFA"/>
          </a:solidFill>
          <a:ln w="30480">
            <a:solidFill>
              <a:srgbClr val="D1C8C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942642" y="29984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Symbol Accuracy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42642" y="3488888"/>
            <a:ext cx="315027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Correct application of UML activity diagram conventions including swimlanes, decision nodes, and control flow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787509"/>
            <a:ext cx="7556421" cy="1730812"/>
          </a:xfrm>
          <a:prstGeom prst="roundRect">
            <a:avLst>
              <a:gd name="adj" fmla="val 5504"/>
            </a:avLst>
          </a:prstGeom>
          <a:solidFill>
            <a:srgbClr val="FFFCFA"/>
          </a:solidFill>
          <a:ln w="3048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51084" y="6044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Logical Consistency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51084" y="6535222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Coherent process flow demonstrating loops, conditional branches, and sequential activities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2025-10-27T13:04:17Z</dcterms:created>
  <dcterms:modified xsi:type="dcterms:W3CDTF">2025-10-27T13:04:17Z</dcterms:modified>
</cp:coreProperties>
</file>